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64" r:id="rId3"/>
    <p:sldId id="279" r:id="rId4"/>
    <p:sldId id="280" r:id="rId5"/>
    <p:sldId id="281" r:id="rId6"/>
    <p:sldId id="261" r:id="rId7"/>
    <p:sldId id="282" r:id="rId8"/>
    <p:sldId id="260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50" d="100"/>
          <a:sy n="50" d="100"/>
        </p:scale>
        <p:origin x="1584" y="2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E20EBDB-5EAC-4528-8634-29A7C5C8CD4A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AF72E83-DC6E-4AAC-9BBD-199F13DFBD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161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72E83-DC6E-4AAC-9BBD-199F13DFBD2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930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72E83-DC6E-4AAC-9BBD-199F13DFBD24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930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72E83-DC6E-4AAC-9BBD-199F13DFBD24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930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72E83-DC6E-4AAC-9BBD-199F13DFBD24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930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72E83-DC6E-4AAC-9BBD-199F13DFBD24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930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72E83-DC6E-4AAC-9BBD-199F13DFBD24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930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72E83-DC6E-4AAC-9BBD-199F13DFBD24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930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72E83-DC6E-4AAC-9BBD-199F13DFBD24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930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72E83-DC6E-4AAC-9BBD-199F13DFBD24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930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72E83-DC6E-4AAC-9BBD-199F13DFBD24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930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72E83-DC6E-4AAC-9BBD-199F13DFBD24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93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72E83-DC6E-4AAC-9BBD-199F13DFBD2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930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72E83-DC6E-4AAC-9BBD-199F13DFBD2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930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72E83-DC6E-4AAC-9BBD-199F13DFBD2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930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72E83-DC6E-4AAC-9BBD-199F13DFBD2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930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72E83-DC6E-4AAC-9BBD-199F13DFBD2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930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72E83-DC6E-4AAC-9BBD-199F13DFBD2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930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72E83-DC6E-4AAC-9BBD-199F13DFBD2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930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72E83-DC6E-4AAC-9BBD-199F13DFBD24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93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0966-C2B7-4B97-ACAE-A135533572D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5E73-F117-49DF-98CF-43BDE295E1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673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0966-C2B7-4B97-ACAE-A135533572D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5E73-F117-49DF-98CF-43BDE295E1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455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0966-C2B7-4B97-ACAE-A135533572D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5E73-F117-49DF-98CF-43BDE295E1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484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0966-C2B7-4B97-ACAE-A135533572D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5E73-F117-49DF-98CF-43BDE295E1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65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0966-C2B7-4B97-ACAE-A135533572D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5E73-F117-49DF-98CF-43BDE295E1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271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0966-C2B7-4B97-ACAE-A135533572D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5E73-F117-49DF-98CF-43BDE295E1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330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0966-C2B7-4B97-ACAE-A135533572D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5E73-F117-49DF-98CF-43BDE295E1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903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0966-C2B7-4B97-ACAE-A135533572D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5E73-F117-49DF-98CF-43BDE295E1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082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0966-C2B7-4B97-ACAE-A135533572D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5E73-F117-49DF-98CF-43BDE295E1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524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0966-C2B7-4B97-ACAE-A135533572D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5E73-F117-49DF-98CF-43BDE295E1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168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0966-C2B7-4B97-ACAE-A135533572D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5E73-F117-49DF-98CF-43BDE295E1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438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90966-C2B7-4B97-ACAE-A135533572D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05E73-F117-49DF-98CF-43BDE295E1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25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1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0.png"/><Relationship Id="rId5" Type="http://schemas.openxmlformats.org/officeDocument/2006/relationships/image" Target="../media/image110.png"/><Relationship Id="rId4" Type="http://schemas.openxmlformats.org/officeDocument/2006/relationships/image" Target="../media/image7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0.png"/><Relationship Id="rId3" Type="http://schemas.openxmlformats.org/officeDocument/2006/relationships/image" Target="../media/image1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0.png"/><Relationship Id="rId5" Type="http://schemas.openxmlformats.org/officeDocument/2006/relationships/image" Target="../media/image140.png"/><Relationship Id="rId4" Type="http://schemas.openxmlformats.org/officeDocument/2006/relationships/image" Target="../media/image13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1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1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.png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1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0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1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23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.png"/><Relationship Id="rId7" Type="http://schemas.openxmlformats.org/officeDocument/2006/relationships/image" Target="../media/image4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1.png"/><Relationship Id="rId7" Type="http://schemas.openxmlformats.org/officeDocument/2006/relationships/image" Target="../media/image4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1.png"/><Relationship Id="rId7" Type="http://schemas.openxmlformats.org/officeDocument/2006/relationships/image" Target="../media/image4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7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1.png"/><Relationship Id="rId7" Type="http://schemas.openxmlformats.org/officeDocument/2006/relationships/image" Target="../media/image5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1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12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15.png"/><Relationship Id="rId5" Type="http://schemas.openxmlformats.org/officeDocument/2006/relationships/image" Target="../media/image3.png"/><Relationship Id="rId10" Type="http://schemas.openxmlformats.org/officeDocument/2006/relationships/image" Target="../media/image14.png"/><Relationship Id="rId4" Type="http://schemas.openxmlformats.org/officeDocument/2006/relationships/image" Target="../media/image2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1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png"/><Relationship Id="rId5" Type="http://schemas.openxmlformats.org/officeDocument/2006/relationships/image" Target="../media/image80.png"/><Relationship Id="rId4" Type="http://schemas.openxmlformats.org/officeDocument/2006/relationships/image" Target="../media/image7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Three Triangles and a Square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382000" cy="2743200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Inspired by a problem in TES resource </a:t>
            </a:r>
          </a:p>
          <a:p>
            <a:r>
              <a:rPr lang="en-GB" dirty="0"/>
              <a:t>“Problems for Higher GCSE students” created by “</a:t>
            </a:r>
            <a:r>
              <a:rPr lang="en-GB" dirty="0" err="1"/>
              <a:t>lynneinjapan</a:t>
            </a:r>
            <a:r>
              <a:rPr lang="en-GB" dirty="0"/>
              <a:t>”</a:t>
            </a:r>
          </a:p>
          <a:p>
            <a:r>
              <a:rPr lang="en-GB" dirty="0"/>
              <a:t>Found at:</a:t>
            </a:r>
          </a:p>
          <a:p>
            <a:r>
              <a:rPr lang="en-GB" dirty="0"/>
              <a:t>https://www.tes.com/teaching-resource/problems-for-higher-gcse-students-11579173</a:t>
            </a:r>
          </a:p>
        </p:txBody>
      </p:sp>
    </p:spTree>
    <p:extLst>
      <p:ext uri="{BB962C8B-B14F-4D97-AF65-F5344CB8AC3E}">
        <p14:creationId xmlns:p14="http://schemas.microsoft.com/office/powerpoint/2010/main" val="2618823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969" y="1085850"/>
            <a:ext cx="4324350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286674" y="5839032"/>
                <a:ext cx="1104726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𝟏𝟐</m:t>
                      </m:r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r>
                        <a:rPr lang="en-GB" sz="1600" b="1" i="1" smtClean="0">
                          <a:latin typeface="Cambria Math"/>
                        </a:rPr>
                        <m:t>𝟒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6674" y="5839032"/>
                <a:ext cx="1104726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676536" y="5839032"/>
                <a:ext cx="857864" cy="365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𝟕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6536" y="5839032"/>
                <a:ext cx="857864" cy="3659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077200" y="4495800"/>
                <a:ext cx="981294" cy="365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𝟑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𝟕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7200" y="4495800"/>
                <a:ext cx="981294" cy="36599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420369" y="3198570"/>
                <a:ext cx="47801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𝟏𝟐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0369" y="3198570"/>
                <a:ext cx="478015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73287" y="1516221"/>
            <a:ext cx="41928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a square and three right-angled  triangles.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The dimensions shown are all in centimetres.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area of the square?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09440" y="136480"/>
            <a:ext cx="51251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Three Triangles and a Square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SIC_62</a:t>
            </a:r>
          </a:p>
        </p:txBody>
      </p:sp>
      <p:grpSp>
        <p:nvGrpSpPr>
          <p:cNvPr id="11" name="Group 10"/>
          <p:cNvGrpSpPr/>
          <p:nvPr/>
        </p:nvGrpSpPr>
        <p:grpSpPr>
          <a:xfrm rot="17289078">
            <a:off x="6205774" y="4256031"/>
            <a:ext cx="1447800" cy="187890"/>
            <a:chOff x="2057400" y="3505201"/>
            <a:chExt cx="1447800" cy="222457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3352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5052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0574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209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573287" y="5732060"/>
            <a:ext cx="33054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7502257" y="2818263"/>
            <a:ext cx="0" cy="97303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3974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969" y="1085850"/>
            <a:ext cx="4324350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410106" y="5839032"/>
                <a:ext cx="98129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𝟗</m:t>
                      </m:r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𝟐𝟏</m:t>
                          </m:r>
                        </m:e>
                      </m:rad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0106" y="5839032"/>
                <a:ext cx="981294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676536" y="5839032"/>
                <a:ext cx="85786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𝟖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6536" y="5839032"/>
                <a:ext cx="857864" cy="3676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077200" y="4495800"/>
                <a:ext cx="98129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𝟖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7200" y="4495800"/>
                <a:ext cx="981294" cy="36760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420369" y="3198570"/>
                <a:ext cx="3545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𝟗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0369" y="3198570"/>
                <a:ext cx="354584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73287" y="1516221"/>
            <a:ext cx="41928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a square and three right-angled  triangles.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The dimensions shown are all in centimetres.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area of the square?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09440" y="136480"/>
            <a:ext cx="51251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Three Triangles and a Square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SIC_62</a:t>
            </a:r>
          </a:p>
        </p:txBody>
      </p:sp>
      <p:grpSp>
        <p:nvGrpSpPr>
          <p:cNvPr id="11" name="Group 10"/>
          <p:cNvGrpSpPr/>
          <p:nvPr/>
        </p:nvGrpSpPr>
        <p:grpSpPr>
          <a:xfrm rot="17289078">
            <a:off x="6205774" y="4256031"/>
            <a:ext cx="1447800" cy="187890"/>
            <a:chOff x="2057400" y="3505201"/>
            <a:chExt cx="1447800" cy="222457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3352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5052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0574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209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573287" y="5732060"/>
            <a:ext cx="3241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C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7502257" y="2818263"/>
            <a:ext cx="0" cy="97303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6862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969" y="1085850"/>
            <a:ext cx="4324350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324600" y="5839032"/>
                <a:ext cx="1104726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𝟏𝟒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r>
                        <a:rPr lang="en-GB" sz="1600" b="1" i="1" smtClean="0"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5839032"/>
                <a:ext cx="1104726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676536" y="5839032"/>
                <a:ext cx="85786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𝟖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6536" y="5839032"/>
                <a:ext cx="857864" cy="3676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077200" y="4495800"/>
                <a:ext cx="98129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𝟑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𝟖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7200" y="4495800"/>
                <a:ext cx="981294" cy="36760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420369" y="3198570"/>
                <a:ext cx="3545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0369" y="3198570"/>
                <a:ext cx="354584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𝟖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73287" y="1516221"/>
            <a:ext cx="41928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a square and three right-angled  triangles.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The dimensions shown are all in centimetres.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area of the square?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09440" y="136480"/>
            <a:ext cx="51251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Three Triangles and a Square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SIC_62</a:t>
            </a:r>
          </a:p>
        </p:txBody>
      </p:sp>
      <p:grpSp>
        <p:nvGrpSpPr>
          <p:cNvPr id="11" name="Group 10"/>
          <p:cNvGrpSpPr/>
          <p:nvPr/>
        </p:nvGrpSpPr>
        <p:grpSpPr>
          <a:xfrm rot="17289078">
            <a:off x="6205774" y="4256031"/>
            <a:ext cx="1447800" cy="187890"/>
            <a:chOff x="2057400" y="3505201"/>
            <a:chExt cx="1447800" cy="222457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3352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5052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0574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209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573287" y="5732060"/>
            <a:ext cx="35137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7502257" y="2818263"/>
            <a:ext cx="0" cy="97303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665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969" y="1085850"/>
            <a:ext cx="4324350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324600" y="5839032"/>
                <a:ext cx="1104725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𝟏𝟐</m:t>
                      </m:r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r>
                        <a:rPr lang="en-GB" sz="1600" b="1" i="1" smtClean="0">
                          <a:latin typeface="Cambria Math"/>
                        </a:rPr>
                        <m:t>𝟒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5839032"/>
                <a:ext cx="1104725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676536" y="5839032"/>
                <a:ext cx="98129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𝟏𝟕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6536" y="5839032"/>
                <a:ext cx="981294" cy="3676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077200" y="4495800"/>
                <a:ext cx="1104725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𝟏𝟕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7200" y="4495800"/>
                <a:ext cx="1104725" cy="36760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420369" y="3198570"/>
                <a:ext cx="47801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𝟏𝟐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0369" y="3198570"/>
                <a:ext cx="478016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73287" y="1516221"/>
            <a:ext cx="41928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a square and three right-angled  triangles.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The dimensions shown are all in centimetres.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area of the square?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09440" y="136480"/>
            <a:ext cx="51251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Three Triangles and a Square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SIC_62</a:t>
            </a:r>
          </a:p>
        </p:txBody>
      </p:sp>
      <p:grpSp>
        <p:nvGrpSpPr>
          <p:cNvPr id="11" name="Group 10"/>
          <p:cNvGrpSpPr/>
          <p:nvPr/>
        </p:nvGrpSpPr>
        <p:grpSpPr>
          <a:xfrm rot="17289078">
            <a:off x="6205774" y="4256031"/>
            <a:ext cx="1447800" cy="187890"/>
            <a:chOff x="2057400" y="3505201"/>
            <a:chExt cx="1447800" cy="222457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3352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5052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0574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209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573287" y="5732060"/>
            <a:ext cx="32893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E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7502257" y="2818263"/>
            <a:ext cx="0" cy="97303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9558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969" y="1085850"/>
            <a:ext cx="4324350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324600" y="5839032"/>
                <a:ext cx="1104725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𝟏𝟐</m:t>
                      </m:r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r>
                        <a:rPr lang="en-GB" sz="1600" b="1" i="1" smtClean="0">
                          <a:latin typeface="Cambria Math"/>
                        </a:rPr>
                        <m:t>𝟑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𝟔</m:t>
                          </m:r>
                        </m:e>
                      </m:rad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5839032"/>
                <a:ext cx="1104725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676536" y="5839032"/>
                <a:ext cx="98129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𝟏𝟗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6536" y="5839032"/>
                <a:ext cx="981294" cy="3676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077200" y="4495800"/>
                <a:ext cx="1104725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𝟏𝟗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7200" y="4495800"/>
                <a:ext cx="1104725" cy="36760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420369" y="3198570"/>
                <a:ext cx="47801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𝟏𝟐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0369" y="3198570"/>
                <a:ext cx="478016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73287" y="1516221"/>
            <a:ext cx="41928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a square and three right-angled  triangles.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The dimensions shown are all in centimetres.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area of the square?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09440" y="136480"/>
            <a:ext cx="51251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Three Triangles and a Square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SIC_62</a:t>
            </a:r>
          </a:p>
        </p:txBody>
      </p:sp>
      <p:grpSp>
        <p:nvGrpSpPr>
          <p:cNvPr id="11" name="Group 10"/>
          <p:cNvGrpSpPr/>
          <p:nvPr/>
        </p:nvGrpSpPr>
        <p:grpSpPr>
          <a:xfrm rot="17289078">
            <a:off x="6205774" y="4256031"/>
            <a:ext cx="1447800" cy="187890"/>
            <a:chOff x="2057400" y="3505201"/>
            <a:chExt cx="1447800" cy="222457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3352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5052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0574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209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573287" y="5732060"/>
            <a:ext cx="3241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7502257" y="2818263"/>
            <a:ext cx="0" cy="97303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852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969" y="1085850"/>
            <a:ext cx="4324350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410106" y="5839032"/>
                <a:ext cx="98129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𝟖</m:t>
                      </m:r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r>
                        <a:rPr lang="en-GB" sz="1600" b="1" i="1" smtClean="0">
                          <a:latin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e>
                      </m:rad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0106" y="5839032"/>
                <a:ext cx="981294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676536" y="5839032"/>
                <a:ext cx="85786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6536" y="5839032"/>
                <a:ext cx="857864" cy="3676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077200" y="4495800"/>
                <a:ext cx="98129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𝟑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7200" y="4495800"/>
                <a:ext cx="981294" cy="36760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420369" y="3198570"/>
                <a:ext cx="3545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𝟖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0369" y="3198570"/>
                <a:ext cx="354584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𝟖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73287" y="1516221"/>
            <a:ext cx="41928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a square and three right-angled  triangles.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The dimensions shown are all in centimetres.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area of the square?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09440" y="136480"/>
            <a:ext cx="51251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Three Triangles and a Square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SIC_62</a:t>
            </a:r>
          </a:p>
        </p:txBody>
      </p:sp>
      <p:grpSp>
        <p:nvGrpSpPr>
          <p:cNvPr id="11" name="Group 10"/>
          <p:cNvGrpSpPr/>
          <p:nvPr/>
        </p:nvGrpSpPr>
        <p:grpSpPr>
          <a:xfrm rot="17289078">
            <a:off x="6205774" y="4256031"/>
            <a:ext cx="1447800" cy="187890"/>
            <a:chOff x="2057400" y="3505201"/>
            <a:chExt cx="1447800" cy="222457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3352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5052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0574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209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573287" y="5732060"/>
            <a:ext cx="3417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G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7502257" y="2818263"/>
            <a:ext cx="0" cy="97303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7102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969" y="1085850"/>
            <a:ext cx="4324350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324600" y="5839032"/>
                <a:ext cx="1104725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𝟏𝟐</m:t>
                      </m:r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r>
                        <a:rPr lang="en-GB" sz="1600" b="1" i="1" smtClean="0">
                          <a:latin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𝟔</m:t>
                          </m:r>
                        </m:e>
                      </m:rad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5839032"/>
                <a:ext cx="1104725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676536" y="5839032"/>
                <a:ext cx="85786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𝟓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6536" y="5839032"/>
                <a:ext cx="857864" cy="3676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077200" y="4495800"/>
                <a:ext cx="98129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𝟓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7200" y="4495800"/>
                <a:ext cx="981294" cy="36760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420369" y="3198570"/>
                <a:ext cx="47801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𝟏𝟐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0369" y="3198570"/>
                <a:ext cx="478016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73287" y="1516221"/>
            <a:ext cx="41928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a square and three right-angled  triangles.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The dimensions shown are all in centimetres.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area of the square?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09440" y="136480"/>
            <a:ext cx="51251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Three Triangles and a Square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SIC_62</a:t>
            </a:r>
          </a:p>
        </p:txBody>
      </p:sp>
      <p:grpSp>
        <p:nvGrpSpPr>
          <p:cNvPr id="11" name="Group 10"/>
          <p:cNvGrpSpPr/>
          <p:nvPr/>
        </p:nvGrpSpPr>
        <p:grpSpPr>
          <a:xfrm rot="17289078">
            <a:off x="6205774" y="4256031"/>
            <a:ext cx="1447800" cy="187890"/>
            <a:chOff x="2057400" y="3505201"/>
            <a:chExt cx="1447800" cy="222457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3352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5052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0574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209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573287" y="5732060"/>
            <a:ext cx="3626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H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7502257" y="2818263"/>
            <a:ext cx="0" cy="97303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9268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969" y="1085850"/>
            <a:ext cx="4324350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324600" y="5839032"/>
                <a:ext cx="1104725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𝟏𝟐</m:t>
                      </m:r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r>
                        <a:rPr lang="en-GB" sz="1600" b="1" i="1" smtClean="0">
                          <a:latin typeface="Cambria Math"/>
                        </a:rPr>
                        <m:t>𝟒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5839032"/>
                <a:ext cx="1104725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676536" y="5839032"/>
                <a:ext cx="85786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6536" y="5839032"/>
                <a:ext cx="857864" cy="3676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077200" y="4495800"/>
                <a:ext cx="98129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𝟕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7200" y="4495800"/>
                <a:ext cx="981294" cy="36760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420369" y="3198570"/>
                <a:ext cx="47801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𝟏𝟐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0369" y="3198570"/>
                <a:ext cx="478016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73287" y="1516221"/>
            <a:ext cx="41928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a square and three right-angled  triangles.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The dimensions shown are all in centimetres.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area of the square?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09440" y="136480"/>
            <a:ext cx="51251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Three Triangles and a Square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SIC_62</a:t>
            </a:r>
          </a:p>
        </p:txBody>
      </p:sp>
      <p:grpSp>
        <p:nvGrpSpPr>
          <p:cNvPr id="11" name="Group 10"/>
          <p:cNvGrpSpPr/>
          <p:nvPr/>
        </p:nvGrpSpPr>
        <p:grpSpPr>
          <a:xfrm rot="17289078">
            <a:off x="6205774" y="4256031"/>
            <a:ext cx="1447800" cy="187890"/>
            <a:chOff x="2057400" y="3505201"/>
            <a:chExt cx="1447800" cy="222457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3352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5052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0574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209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573287" y="5732060"/>
            <a:ext cx="3113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I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7502257" y="2818263"/>
            <a:ext cx="0" cy="97303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8264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969" y="1085850"/>
            <a:ext cx="4324350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410106" y="5839032"/>
                <a:ext cx="98129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𝟔𝟑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r>
                        <a:rPr lang="en-GB" sz="1600" b="1" i="1" smtClean="0"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0106" y="5839032"/>
                <a:ext cx="981294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676536" y="5839032"/>
                <a:ext cx="85786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𝟖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6536" y="5839032"/>
                <a:ext cx="857864" cy="3676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077200" y="4495800"/>
                <a:ext cx="98129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𝟖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7200" y="4495800"/>
                <a:ext cx="981294" cy="36760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413970" y="3198570"/>
                <a:ext cx="3545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3970" y="3198570"/>
                <a:ext cx="354584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𝟖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73287" y="1516221"/>
            <a:ext cx="41928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a square and three right-angled  triangles.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The dimensions shown are all in centimetres.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area of the square?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09440" y="136480"/>
            <a:ext cx="51251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Three Triangles and a Square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SIC_62</a:t>
            </a:r>
          </a:p>
        </p:txBody>
      </p:sp>
      <p:grpSp>
        <p:nvGrpSpPr>
          <p:cNvPr id="11" name="Group 10"/>
          <p:cNvGrpSpPr/>
          <p:nvPr/>
        </p:nvGrpSpPr>
        <p:grpSpPr>
          <a:xfrm rot="17289078">
            <a:off x="6205774" y="4256031"/>
            <a:ext cx="1447800" cy="187890"/>
            <a:chOff x="2057400" y="3505201"/>
            <a:chExt cx="1447800" cy="222457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3352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5052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0574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209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573287" y="5732060"/>
            <a:ext cx="3385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J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7502257" y="2818263"/>
            <a:ext cx="0" cy="97303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0863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969" y="1085850"/>
            <a:ext cx="4324350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324600" y="5839032"/>
                <a:ext cx="1104725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𝟏𝟒𝟑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r>
                        <a:rPr lang="en-GB" sz="1600" b="1" i="1" smtClean="0">
                          <a:latin typeface="Cambria Math"/>
                        </a:rPr>
                        <m:t>𝟓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5839032"/>
                <a:ext cx="1104725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676536" y="5839032"/>
                <a:ext cx="98129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𝟏𝟐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6536" y="5839032"/>
                <a:ext cx="981294" cy="3676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077200" y="4495800"/>
                <a:ext cx="1104725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𝟏𝟐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7200" y="4495800"/>
                <a:ext cx="1104725" cy="36760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420369" y="3198570"/>
                <a:ext cx="3545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𝟓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0369" y="3198570"/>
                <a:ext cx="354584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73287" y="1516221"/>
            <a:ext cx="41928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a square and three right-angled  triangles.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The dimensions shown are all in centimetres.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area of the square?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09440" y="136480"/>
            <a:ext cx="51251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Three Triangles and a Square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SIC_62</a:t>
            </a:r>
          </a:p>
        </p:txBody>
      </p:sp>
      <p:grpSp>
        <p:nvGrpSpPr>
          <p:cNvPr id="11" name="Group 10"/>
          <p:cNvGrpSpPr/>
          <p:nvPr/>
        </p:nvGrpSpPr>
        <p:grpSpPr>
          <a:xfrm rot="17289078">
            <a:off x="6205774" y="4256031"/>
            <a:ext cx="1447800" cy="187890"/>
            <a:chOff x="2057400" y="3505201"/>
            <a:chExt cx="1447800" cy="222457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3352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5052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0574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209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573287" y="5732060"/>
            <a:ext cx="32573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K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7502257" y="2818263"/>
            <a:ext cx="0" cy="97303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6046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D0D7DAA-11A1-4262-9D9C-C4A0F2BBC1CB}"/>
              </a:ext>
            </a:extLst>
          </p:cNvPr>
          <p:cNvSpPr/>
          <p:nvPr/>
        </p:nvSpPr>
        <p:spPr>
          <a:xfrm>
            <a:off x="0" y="0"/>
            <a:ext cx="9130359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969" y="1085850"/>
            <a:ext cx="4324350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400800" y="5839032"/>
                <a:ext cx="98129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𝟏𝟐</m:t>
                      </m:r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𝟔</m:t>
                          </m:r>
                        </m:e>
                      </m:rad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5839032"/>
                <a:ext cx="981294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676536" y="5839032"/>
                <a:ext cx="85786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𝟑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6536" y="5839032"/>
                <a:ext cx="857864" cy="3676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077200" y="4495800"/>
                <a:ext cx="98129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𝟑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7200" y="4495800"/>
                <a:ext cx="981294" cy="36760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420369" y="3198570"/>
                <a:ext cx="47801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𝟏𝟐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0369" y="3198570"/>
                <a:ext cx="478015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𝟓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7484827" y="1973256"/>
            <a:ext cx="16455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Not drawn accurately.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3287" y="1516221"/>
            <a:ext cx="41928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a square and three right-angled  triangles.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The dimensions shown are all in centimetres.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area of the square?</a:t>
            </a:r>
          </a:p>
        </p:txBody>
      </p:sp>
      <p:grpSp>
        <p:nvGrpSpPr>
          <p:cNvPr id="24" name="Group 23"/>
          <p:cNvGrpSpPr/>
          <p:nvPr/>
        </p:nvGrpSpPr>
        <p:grpSpPr>
          <a:xfrm rot="17289078">
            <a:off x="6205774" y="4256031"/>
            <a:ext cx="1447800" cy="187890"/>
            <a:chOff x="2057400" y="3505201"/>
            <a:chExt cx="1447800" cy="222457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3352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35052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20574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2209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2009440" y="136480"/>
            <a:ext cx="51251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Three Triangles and a Square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7502257" y="2818263"/>
            <a:ext cx="0" cy="97303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8022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969" y="1085850"/>
            <a:ext cx="4324350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324600" y="5839032"/>
                <a:ext cx="1104725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𝟏𝟒𝟑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r>
                        <a:rPr lang="en-GB" sz="1600" b="1" i="1" smtClean="0"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5839032"/>
                <a:ext cx="1104725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676536" y="5839032"/>
                <a:ext cx="98129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𝟏𝟐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6536" y="5839032"/>
                <a:ext cx="981294" cy="3676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077200" y="4495800"/>
                <a:ext cx="1104725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𝟏𝟐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7200" y="4495800"/>
                <a:ext cx="1104725" cy="36760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420369" y="3198570"/>
                <a:ext cx="3545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0369" y="3198570"/>
                <a:ext cx="354584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73287" y="1516221"/>
            <a:ext cx="41928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a square and three right-angled  triangles.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The dimensions shown are all in centimetres.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area of the square?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09440" y="136480"/>
            <a:ext cx="51251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Three Triangles and a Square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SIC_62</a:t>
            </a:r>
          </a:p>
        </p:txBody>
      </p:sp>
      <p:grpSp>
        <p:nvGrpSpPr>
          <p:cNvPr id="11" name="Group 10"/>
          <p:cNvGrpSpPr/>
          <p:nvPr/>
        </p:nvGrpSpPr>
        <p:grpSpPr>
          <a:xfrm rot="17289078">
            <a:off x="6205774" y="4256031"/>
            <a:ext cx="1447800" cy="187890"/>
            <a:chOff x="2057400" y="3505201"/>
            <a:chExt cx="1447800" cy="222457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3352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5052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0574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209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573287" y="5732060"/>
            <a:ext cx="3113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L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7502257" y="2818263"/>
            <a:ext cx="0" cy="97303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179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969" y="1085850"/>
            <a:ext cx="4324350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324600" y="5839032"/>
                <a:ext cx="1104725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𝟐𝟔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r>
                        <a:rPr lang="en-GB" sz="1600" b="1" i="1" smtClean="0">
                          <a:latin typeface="Cambria Math"/>
                        </a:rPr>
                        <m:t>𝟖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5839032"/>
                <a:ext cx="1104725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676536" y="5839032"/>
                <a:ext cx="98129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𝟏𝟒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6536" y="5839032"/>
                <a:ext cx="981294" cy="3676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077200" y="4495800"/>
                <a:ext cx="1104725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𝟑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𝟏𝟒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7200" y="4495800"/>
                <a:ext cx="1104725" cy="36760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420369" y="3198570"/>
                <a:ext cx="3545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𝟖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0369" y="3198570"/>
                <a:ext cx="354584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73287" y="1516221"/>
            <a:ext cx="41928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a square and three right-angled  triangles.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The dimensions shown are all in centimetres.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area of the square?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09440" y="136480"/>
            <a:ext cx="51251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Three Triangles and a Square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SIC_62</a:t>
            </a:r>
          </a:p>
        </p:txBody>
      </p:sp>
      <p:grpSp>
        <p:nvGrpSpPr>
          <p:cNvPr id="11" name="Group 10"/>
          <p:cNvGrpSpPr/>
          <p:nvPr/>
        </p:nvGrpSpPr>
        <p:grpSpPr>
          <a:xfrm rot="17289078">
            <a:off x="6205774" y="4256031"/>
            <a:ext cx="1447800" cy="187890"/>
            <a:chOff x="2057400" y="3505201"/>
            <a:chExt cx="1447800" cy="222457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3352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5052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0574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209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573287" y="5732060"/>
            <a:ext cx="38824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M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7502257" y="2818263"/>
            <a:ext cx="0" cy="97303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5164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969" y="1085850"/>
            <a:ext cx="4324350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324600" y="5839032"/>
                <a:ext cx="981294" cy="365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𝟒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𝟕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r>
                        <a:rPr lang="en-GB" sz="1600" b="1" i="1" smtClean="0"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5839032"/>
                <a:ext cx="981294" cy="3659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676536" y="5839032"/>
                <a:ext cx="981294" cy="3726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𝟏𝟓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6536" y="5839032"/>
                <a:ext cx="981294" cy="37260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077200" y="4495800"/>
                <a:ext cx="1104725" cy="3726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𝟑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𝟏𝟓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7200" y="4495800"/>
                <a:ext cx="1104725" cy="37260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420369" y="3198570"/>
                <a:ext cx="3545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0369" y="3198570"/>
                <a:ext cx="354584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73287" y="1516221"/>
            <a:ext cx="41928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a square and three right-angled  triangles.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The dimensions shown are all in centimetres.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area of the square?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09440" y="136480"/>
            <a:ext cx="51251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Three Triangles and a Square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SIC_62</a:t>
            </a:r>
          </a:p>
        </p:txBody>
      </p:sp>
      <p:grpSp>
        <p:nvGrpSpPr>
          <p:cNvPr id="11" name="Group 10"/>
          <p:cNvGrpSpPr/>
          <p:nvPr/>
        </p:nvGrpSpPr>
        <p:grpSpPr>
          <a:xfrm rot="17289078">
            <a:off x="6205774" y="4256031"/>
            <a:ext cx="1447800" cy="187890"/>
            <a:chOff x="2057400" y="3505201"/>
            <a:chExt cx="1447800" cy="222457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3352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5052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0574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209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573287" y="5732060"/>
            <a:ext cx="36901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N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7502257" y="2818263"/>
            <a:ext cx="0" cy="97303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2064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969" y="1085850"/>
            <a:ext cx="4324350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400800" y="5839032"/>
                <a:ext cx="98129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𝟏𝟐</m:t>
                      </m:r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𝟔</m:t>
                          </m:r>
                        </m:e>
                      </m:rad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5839032"/>
                <a:ext cx="981294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676536" y="5839032"/>
                <a:ext cx="85786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𝟑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6536" y="5839032"/>
                <a:ext cx="857864" cy="3676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077200" y="4495800"/>
                <a:ext cx="98129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𝟑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7200" y="4495800"/>
                <a:ext cx="981294" cy="36760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420369" y="3198570"/>
                <a:ext cx="47801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𝟏𝟐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0369" y="3198570"/>
                <a:ext cx="478015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𝟓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7484827" y="1973256"/>
            <a:ext cx="16455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Not drawn accurately.</a:t>
            </a:r>
          </a:p>
        </p:txBody>
      </p:sp>
      <p:grpSp>
        <p:nvGrpSpPr>
          <p:cNvPr id="24" name="Group 23"/>
          <p:cNvGrpSpPr/>
          <p:nvPr/>
        </p:nvGrpSpPr>
        <p:grpSpPr>
          <a:xfrm rot="17289078">
            <a:off x="6205774" y="4256031"/>
            <a:ext cx="1447800" cy="187890"/>
            <a:chOff x="2057400" y="3505201"/>
            <a:chExt cx="1447800" cy="222457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3352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35052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20574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2209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2009440" y="136480"/>
            <a:ext cx="51251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Three Triangles and a Square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404473" y="4731232"/>
                <a:ext cx="47557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4473" y="4731232"/>
                <a:ext cx="475578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806233" y="4310416"/>
                <a:ext cx="46827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6233" y="4310416"/>
                <a:ext cx="468270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56949" y="2176742"/>
                <a:ext cx="4142096" cy="36233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rad>
                            <m:r>
                              <a:rPr lang="en-GB" sz="2400" b="0" i="1" smtClean="0">
                                <a:latin typeface="Cambria Math"/>
                              </a:rPr>
                              <m:t>+2</m:t>
                            </m:r>
                          </m:e>
                        </m:d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2</m:t>
                            </m:r>
                            <m:rad>
                              <m:radPr>
                                <m:degHide m:val="on"/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rad>
                            <m:r>
                              <a:rPr lang="en-GB" sz="2400" b="0" i="1" smtClean="0">
                                <a:latin typeface="Cambria Math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GB" sz="2400" dirty="0"/>
              </a:p>
              <a:p>
                <a:endParaRPr lang="en-GB" sz="2400" dirty="0"/>
              </a:p>
              <a:p>
                <a:r>
                  <a:rPr lang="en-GB" sz="2400" dirty="0"/>
                  <a:t>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GB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i="1">
                        <a:latin typeface="Cambria Math"/>
                      </a:rPr>
                      <m:t>+</m:t>
                    </m:r>
                    <m:r>
                      <a:rPr lang="en-GB" sz="2400" b="0" i="1" smtClean="0">
                        <a:latin typeface="Cambria Math"/>
                      </a:rPr>
                      <m:t>7+4</m:t>
                    </m:r>
                    <m:rad>
                      <m:radPr>
                        <m:degHide m:val="on"/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/>
                          </a:rPr>
                          <m:t>3</m:t>
                        </m:r>
                      </m:e>
                    </m:rad>
                    <m:r>
                      <a:rPr lang="en-GB" sz="2400" i="1">
                        <a:latin typeface="Cambria Math"/>
                      </a:rPr>
                      <m:t>=</m:t>
                    </m:r>
                    <m:r>
                      <a:rPr lang="en-GB" sz="2400" b="0" i="1" smtClean="0">
                        <a:latin typeface="Cambria Math"/>
                      </a:rPr>
                      <m:t>13+4</m:t>
                    </m:r>
                    <m:rad>
                      <m:radPr>
                        <m:degHide m:val="on"/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GB" sz="2400" dirty="0"/>
              </a:p>
              <a:p>
                <a:endParaRPr lang="en-GB" sz="2400" dirty="0"/>
              </a:p>
              <a:p>
                <a:r>
                  <a:rPr lang="en-GB" sz="2400" dirty="0"/>
                  <a:t>	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GB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i="1">
                        <a:latin typeface="Cambria Math"/>
                      </a:rPr>
                      <m:t>=</m:t>
                    </m:r>
                    <m:r>
                      <a:rPr lang="en-GB" sz="2400" b="0" i="1" smtClean="0">
                        <a:latin typeface="Cambria Math"/>
                      </a:rPr>
                      <m:t>6</m:t>
                    </m:r>
                  </m:oMath>
                </a14:m>
                <a:endParaRPr lang="en-GB" sz="2400" dirty="0"/>
              </a:p>
              <a:p>
                <a:endParaRPr lang="en-GB" sz="2400" dirty="0"/>
              </a:p>
              <a:p>
                <a:r>
                  <a:rPr lang="en-GB" sz="2400" dirty="0"/>
                  <a:t> 	          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𝑎</m:t>
                    </m:r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/>
                          </a:rPr>
                          <m:t>6</m:t>
                        </m:r>
                      </m:e>
                    </m:rad>
                  </m:oMath>
                </a14:m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949" y="2176742"/>
                <a:ext cx="4142096" cy="362336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246727" y="2914100"/>
                <a:ext cx="49391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6727" y="2914100"/>
                <a:ext cx="493911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Arrow Connector 18"/>
          <p:cNvCxnSpPr/>
          <p:nvPr/>
        </p:nvCxnSpPr>
        <p:spPr>
          <a:xfrm>
            <a:off x="7502257" y="2818263"/>
            <a:ext cx="0" cy="97303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8328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8" grpId="0" build="p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969" y="1085850"/>
            <a:ext cx="4324350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400800" y="5839032"/>
                <a:ext cx="98129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𝟏𝟐</m:t>
                      </m:r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𝟔</m:t>
                          </m:r>
                        </m:e>
                      </m:rad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5839032"/>
                <a:ext cx="981294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676536" y="5839032"/>
                <a:ext cx="85786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𝟑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6536" y="5839032"/>
                <a:ext cx="857864" cy="3676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077200" y="4495800"/>
                <a:ext cx="98129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𝟑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7200" y="4495800"/>
                <a:ext cx="981294" cy="36760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420369" y="3198570"/>
                <a:ext cx="47801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𝟏𝟐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0369" y="3198570"/>
                <a:ext cx="478015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𝟓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7484827" y="1973256"/>
            <a:ext cx="16455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Not drawn accurately.</a:t>
            </a:r>
          </a:p>
        </p:txBody>
      </p:sp>
      <p:grpSp>
        <p:nvGrpSpPr>
          <p:cNvPr id="24" name="Group 23"/>
          <p:cNvGrpSpPr/>
          <p:nvPr/>
        </p:nvGrpSpPr>
        <p:grpSpPr>
          <a:xfrm rot="17289078">
            <a:off x="6205774" y="4256031"/>
            <a:ext cx="1447800" cy="187890"/>
            <a:chOff x="2057400" y="3505201"/>
            <a:chExt cx="1447800" cy="222457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3352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35052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20574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2209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2009440" y="136480"/>
            <a:ext cx="51251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Three Triangles and a Square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404473" y="4867712"/>
                <a:ext cx="517386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b="0" i="1" smtClean="0">
                              <a:latin typeface="Cambria Math"/>
                            </a:rPr>
                            <m:t>6</m:t>
                          </m:r>
                        </m:e>
                      </m:ra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4473" y="4867712"/>
                <a:ext cx="517386" cy="40197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806233" y="4310416"/>
                <a:ext cx="46827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6233" y="4310416"/>
                <a:ext cx="468270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4116" y="2176742"/>
                <a:ext cx="5015556" cy="36320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12−</m:t>
                            </m:r>
                            <m:rad>
                              <m:radPr>
                                <m:degHide m:val="on"/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6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GB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6</m:t>
                                </m:r>
                              </m:e>
                            </m:rad>
                            <m:r>
                              <a:rPr lang="en-GB" sz="2400" b="0" i="1" smtClean="0">
                                <a:latin typeface="Cambria Math"/>
                              </a:rPr>
                              <m:t>+12</m:t>
                            </m:r>
                          </m:e>
                        </m:d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GB" sz="2400" dirty="0"/>
              </a:p>
              <a:p>
                <a:endParaRPr lang="en-GB" sz="2400" dirty="0"/>
              </a:p>
              <a:p>
                <a:r>
                  <a:rPr lang="en-GB" sz="2400" b="0" dirty="0"/>
                  <a:t>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150−24</m:t>
                    </m:r>
                    <m:rad>
                      <m:radPr>
                        <m:degHide m:val="on"/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/>
                          </a:rPr>
                          <m:t>6</m:t>
                        </m:r>
                      </m:e>
                    </m:rad>
                    <m:r>
                      <a:rPr lang="en-GB" sz="2400" b="0" i="1" smtClean="0">
                        <a:latin typeface="Cambria Math"/>
                      </a:rPr>
                      <m:t>+150+24</m:t>
                    </m:r>
                    <m:rad>
                      <m:radPr>
                        <m:degHide m:val="on"/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/>
                          </a:rPr>
                          <m:t>6</m:t>
                        </m:r>
                      </m:e>
                    </m:rad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GB" sz="2400" dirty="0"/>
              </a:p>
              <a:p>
                <a:endParaRPr lang="en-GB" sz="2400" dirty="0"/>
              </a:p>
              <a:p>
                <a:r>
                  <a:rPr lang="en-GB" sz="2400" dirty="0"/>
                  <a:t>			      </a:t>
                </a:r>
                <a14:m>
                  <m:oMath xmlns:m="http://schemas.openxmlformats.org/officeDocument/2006/math">
                    <m:r>
                      <a:rPr lang="en-GB" sz="2400" b="0" i="0" smtClean="0">
                        <a:latin typeface="Cambria Math"/>
                      </a:rPr>
                      <m:t>300=</m:t>
                    </m:r>
                    <m:sSup>
                      <m:sSup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GB" sz="2400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GB" sz="2400" dirty="0"/>
              </a:p>
              <a:p>
                <a:endParaRPr lang="en-GB" sz="2400" dirty="0"/>
              </a:p>
              <a:p>
                <a:r>
                  <a:rPr lang="en-GB" sz="2400" dirty="0"/>
                  <a:t> 			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10</m:t>
                    </m:r>
                    <m:rad>
                      <m:radPr>
                        <m:degHide m:val="on"/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/>
                          </a:rPr>
                          <m:t>3</m:t>
                        </m:r>
                      </m:e>
                    </m:rad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r>
                      <a:rPr lang="en-GB" sz="2400" b="0" i="1" smtClean="0">
                        <a:latin typeface="Cambria Math"/>
                      </a:rPr>
                      <m:t>𝑏</m:t>
                    </m:r>
                  </m:oMath>
                </a14:m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16" y="2176742"/>
                <a:ext cx="5015556" cy="363208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246727" y="2914100"/>
                <a:ext cx="49391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6727" y="2914100"/>
                <a:ext cx="493911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Arrow Connector 20"/>
          <p:cNvCxnSpPr/>
          <p:nvPr/>
        </p:nvCxnSpPr>
        <p:spPr>
          <a:xfrm>
            <a:off x="7502257" y="2818263"/>
            <a:ext cx="0" cy="97303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8285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969" y="1085850"/>
            <a:ext cx="4324350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400800" y="5839032"/>
                <a:ext cx="98129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𝟏𝟐</m:t>
                      </m:r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𝟔</m:t>
                          </m:r>
                        </m:e>
                      </m:rad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5839032"/>
                <a:ext cx="981294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676536" y="5839032"/>
                <a:ext cx="85786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𝟑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6536" y="5839032"/>
                <a:ext cx="857864" cy="3676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077200" y="4495800"/>
                <a:ext cx="98129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𝟑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7200" y="4495800"/>
                <a:ext cx="981294" cy="36760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420369" y="3198570"/>
                <a:ext cx="47801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𝟏𝟐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0369" y="3198570"/>
                <a:ext cx="478015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𝟓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7484827" y="1973256"/>
            <a:ext cx="16455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Not drawn accurately.</a:t>
            </a:r>
          </a:p>
        </p:txBody>
      </p:sp>
      <p:grpSp>
        <p:nvGrpSpPr>
          <p:cNvPr id="24" name="Group 23"/>
          <p:cNvGrpSpPr/>
          <p:nvPr/>
        </p:nvGrpSpPr>
        <p:grpSpPr>
          <a:xfrm rot="17289078">
            <a:off x="6205774" y="4256031"/>
            <a:ext cx="1447800" cy="187890"/>
            <a:chOff x="2057400" y="3505201"/>
            <a:chExt cx="1447800" cy="222457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3352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35052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20574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2209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2009440" y="136480"/>
            <a:ext cx="51251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Three Triangles and a Square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462823" y="3512340"/>
                <a:ext cx="493911" cy="401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5</m:t>
                      </m:r>
                      <m:rad>
                        <m:radPr>
                          <m:degHide m:val="on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b="0" i="1" smtClean="0">
                              <a:latin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2823" y="3512340"/>
                <a:ext cx="493911" cy="401970"/>
              </a:xfrm>
              <a:prstGeom prst="rect">
                <a:avLst/>
              </a:prstGeom>
              <a:blipFill rotWithShape="1">
                <a:blip r:embed="rId9"/>
                <a:stretch>
                  <a:fillRect r="-1851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710697" y="4487840"/>
                <a:ext cx="773866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10</m:t>
                      </m:r>
                      <m:rad>
                        <m:radPr>
                          <m:degHide m:val="on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b="0" i="1" smtClean="0">
                              <a:latin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0697" y="4487840"/>
                <a:ext cx="773866" cy="40197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4115" y="2176742"/>
                <a:ext cx="5261215" cy="35537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i="1" smtClean="0">
                            <a:latin typeface="Cambria Math"/>
                          </a:rPr>
                          <m:t>5</m:t>
                        </m:r>
                      </m:e>
                      <m:sup>
                        <m:r>
                          <a:rPr lang="en-GB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5</m:t>
                            </m:r>
                            <m:rad>
                              <m:radPr>
                                <m:degHide m:val="on"/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GB" sz="2400" dirty="0"/>
              </a:p>
              <a:p>
                <a:endParaRPr lang="en-GB" sz="2400" dirty="0"/>
              </a:p>
              <a:p>
                <a:r>
                  <a:rPr lang="en-GB" sz="2400" b="0" dirty="0"/>
                  <a:t>	      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25+75=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GB" sz="2400" dirty="0"/>
              </a:p>
              <a:p>
                <a:endParaRPr lang="en-GB" sz="2400" dirty="0"/>
              </a:p>
              <a:p>
                <a:r>
                  <a:rPr lang="en-GB" sz="2400" b="0" dirty="0"/>
                  <a:t> 		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100</m:t>
                    </m:r>
                    <m:r>
                      <a:rPr lang="en-GB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i="1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en-GB" sz="2400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area of the square is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𝟏𝟎𝟎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r>
                  <a:rPr lang="en-GB" sz="2400" dirty="0">
                    <a:latin typeface="Comic Sans MS" panose="030F0702030302020204" pitchFamily="66" charset="0"/>
                  </a:rPr>
                  <a:t>	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15" y="2176742"/>
                <a:ext cx="5261215" cy="3553730"/>
              </a:xfrm>
              <a:prstGeom prst="rect">
                <a:avLst/>
              </a:prstGeom>
              <a:blipFill rotWithShape="1">
                <a:blip r:embed="rId11"/>
                <a:stretch>
                  <a:fillRect l="-18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04473" y="4867712"/>
                <a:ext cx="517386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b="0" i="1" smtClean="0">
                              <a:latin typeface="Cambria Math"/>
                            </a:rPr>
                            <m:t>6</m:t>
                          </m:r>
                        </m:e>
                      </m:ra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4473" y="4867712"/>
                <a:ext cx="517386" cy="40197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205783" y="2982340"/>
                <a:ext cx="49391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5783" y="2982340"/>
                <a:ext cx="493911" cy="52322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Arrow Connector 20"/>
          <p:cNvCxnSpPr/>
          <p:nvPr/>
        </p:nvCxnSpPr>
        <p:spPr>
          <a:xfrm>
            <a:off x="7502257" y="2818263"/>
            <a:ext cx="0" cy="97303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8976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935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The answer is 100 cm</a:t>
            </a:r>
            <a:r>
              <a:rPr lang="en-GB" baseline="30000" dirty="0">
                <a:latin typeface="Comic Sans MS" panose="030F0702030302020204" pitchFamily="66" charset="0"/>
              </a:rPr>
              <a:t>2</a:t>
            </a:r>
            <a:r>
              <a:rPr lang="en-GB" dirty="0">
                <a:latin typeface="Comic Sans MS" panose="030F0702030302020204" pitchFamily="66" charset="0"/>
              </a:rPr>
              <a:t>  for all worksheets.</a:t>
            </a:r>
          </a:p>
        </p:txBody>
      </p:sp>
    </p:spTree>
    <p:extLst>
      <p:ext uri="{BB962C8B-B14F-4D97-AF65-F5344CB8AC3E}">
        <p14:creationId xmlns:p14="http://schemas.microsoft.com/office/powerpoint/2010/main" val="39809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366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969" y="1085850"/>
            <a:ext cx="4324350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286674" y="5839032"/>
                <a:ext cx="1104726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𝟏𝟐</m:t>
                      </m:r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r>
                        <a:rPr lang="en-GB" sz="1600" b="1" i="1" smtClean="0">
                          <a:latin typeface="Cambria Math"/>
                        </a:rPr>
                        <m:t>𝟒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6674" y="5839032"/>
                <a:ext cx="1104726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676536" y="5839032"/>
                <a:ext cx="85786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𝟑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𝟓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6536" y="5839032"/>
                <a:ext cx="857864" cy="3676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077200" y="4495800"/>
                <a:ext cx="98129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𝟓</m:t>
                      </m:r>
                      <m:rad>
                        <m:radPr>
                          <m:degHide m:val="on"/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𝟑</m:t>
                          </m:r>
                        </m:e>
                      </m:rad>
                      <m:r>
                        <a:rPr lang="en-GB" sz="1600" b="1" i="1" smtClean="0"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7200" y="4495800"/>
                <a:ext cx="981294" cy="36760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420369" y="3198570"/>
                <a:ext cx="47801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𝟏𝟐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0369" y="3198570"/>
                <a:ext cx="478015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641" y="4114800"/>
                <a:ext cx="354584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73287" y="1516221"/>
            <a:ext cx="41928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a square and three right-angled  triangles.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The dimensions shown are all in centimetres.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area of the square?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09440" y="136480"/>
            <a:ext cx="51251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Three Triangles and a Square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SIC_62</a:t>
            </a:r>
          </a:p>
        </p:txBody>
      </p:sp>
      <p:grpSp>
        <p:nvGrpSpPr>
          <p:cNvPr id="11" name="Group 10"/>
          <p:cNvGrpSpPr/>
          <p:nvPr/>
        </p:nvGrpSpPr>
        <p:grpSpPr>
          <a:xfrm rot="17289078">
            <a:off x="6205774" y="4256031"/>
            <a:ext cx="1447800" cy="187890"/>
            <a:chOff x="2057400" y="3505201"/>
            <a:chExt cx="1447800" cy="222457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3352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5052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0574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209800" y="3505201"/>
              <a:ext cx="0" cy="2224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573287" y="5732060"/>
            <a:ext cx="3529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A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7502257" y="2818263"/>
            <a:ext cx="0" cy="97303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9811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1288</TotalTime>
  <Words>944</Words>
  <Application>Microsoft Office PowerPoint</Application>
  <PresentationFormat>On-screen Show (4:3)</PresentationFormat>
  <Paragraphs>274</Paragraphs>
  <Slides>22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Bradley Hand ITC</vt:lpstr>
      <vt:lpstr>Calibri</vt:lpstr>
      <vt:lpstr>Cambria Math</vt:lpstr>
      <vt:lpstr>Comic Sans MS</vt:lpstr>
      <vt:lpstr>Office Theme</vt:lpstr>
      <vt:lpstr>Three Triangles and a Square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TEACHER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</dc:title>
  <dc:creator>John</dc:creator>
  <cp:lastModifiedBy>John Burke</cp:lastModifiedBy>
  <cp:revision>51</cp:revision>
  <cp:lastPrinted>2017-11-14T22:19:25Z</cp:lastPrinted>
  <dcterms:created xsi:type="dcterms:W3CDTF">2017-10-31T09:03:49Z</dcterms:created>
  <dcterms:modified xsi:type="dcterms:W3CDTF">2020-08-05T07:31:28Z</dcterms:modified>
</cp:coreProperties>
</file>